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70" r:id="rId4"/>
    <p:sldId id="271" r:id="rId5"/>
    <p:sldId id="268" r:id="rId6"/>
    <p:sldId id="278" r:id="rId7"/>
    <p:sldId id="272" r:id="rId8"/>
    <p:sldId id="282" r:id="rId9"/>
    <p:sldId id="279" r:id="rId10"/>
    <p:sldId id="283" r:id="rId11"/>
    <p:sldId id="276" r:id="rId12"/>
    <p:sldId id="280" r:id="rId13"/>
    <p:sldId id="281" r:id="rId14"/>
    <p:sldId id="273" r:id="rId15"/>
    <p:sldId id="284" r:id="rId16"/>
    <p:sldId id="275" r:id="rId17"/>
    <p:sldId id="285" r:id="rId18"/>
    <p:sldId id="286" r:id="rId19"/>
  </p:sldIdLst>
  <p:sldSz cx="9144000" cy="6858000" type="screen4x3"/>
  <p:notesSz cx="6858000" cy="9144000"/>
  <p:embeddedFontLst>
    <p:embeddedFont>
      <p:font typeface="Matilda" panose="020B0604020202020204" charset="0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453"/>
    <a:srgbClr val="AB152E"/>
    <a:srgbClr val="9B4A07"/>
    <a:srgbClr val="C75F09"/>
    <a:srgbClr val="456A1C"/>
    <a:srgbClr val="DEA900"/>
    <a:srgbClr val="6CA62C"/>
    <a:srgbClr val="E4931C"/>
    <a:srgbClr val="FFE89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340768"/>
            <a:ext cx="734481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Міжнародна акція «16 днів проти насилля»</a:t>
            </a:r>
            <a:endParaRPr kumimoji="0" lang="ru-RU" sz="6600" b="1" i="0" u="none" strike="noStrike" kern="1200" normalizeH="0" baseline="0" noProof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5394354"/>
            <a:ext cx="4536504" cy="48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596" y="5136159"/>
            <a:ext cx="6552728" cy="766653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Більшівцівський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ліцей</a:t>
            </a:r>
          </a:p>
          <a:p>
            <a:pPr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2020р.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2" y="240338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1735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Тренінг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«Ми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проти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насильства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!»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2" y="1196752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38206"/>
            <a:ext cx="4038600" cy="302895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65" y="3716871"/>
            <a:ext cx="3815853" cy="28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Тренінг «Стоп </a:t>
            </a:r>
            <a:r>
              <a:rPr lang="uk-UA" dirty="0" err="1" smtClean="0"/>
              <a:t>булінг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4947984" cy="37109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5566"/>
            <a:ext cx="4401887" cy="3301415"/>
          </a:xfrm>
        </p:spPr>
      </p:pic>
    </p:spTree>
    <p:extLst>
      <p:ext uri="{BB962C8B-B14F-4D97-AF65-F5344CB8AC3E}">
        <p14:creationId xmlns:p14="http://schemas.microsoft.com/office/powerpoint/2010/main" val="377610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"/>
            <a:ext cx="4038600" cy="30289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12976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1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Акція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«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Червона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стрічка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124744"/>
            <a:ext cx="4734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ВІЛ і СНІД - </a:t>
            </a:r>
            <a:r>
              <a:rPr lang="ru-RU" sz="2400" b="1" dirty="0" err="1">
                <a:solidFill>
                  <a:srgbClr val="00B0F0"/>
                </a:solidFill>
              </a:rPr>
              <a:t>це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біда</a:t>
            </a:r>
            <a:r>
              <a:rPr lang="ru-RU" sz="2400" b="1" dirty="0">
                <a:solidFill>
                  <a:srgbClr val="00B0F0"/>
                </a:solidFill>
              </a:rPr>
              <a:t> не </a:t>
            </a:r>
            <a:r>
              <a:rPr lang="ru-RU" sz="2400" b="1" dirty="0" err="1">
                <a:solidFill>
                  <a:srgbClr val="00B0F0"/>
                </a:solidFill>
              </a:rPr>
              <a:t>однієї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людини</a:t>
            </a:r>
            <a:r>
              <a:rPr lang="ru-RU" sz="2400" b="1" dirty="0">
                <a:solidFill>
                  <a:srgbClr val="00B0F0"/>
                </a:solidFill>
              </a:rPr>
              <a:t>, не </a:t>
            </a:r>
            <a:r>
              <a:rPr lang="ru-RU" sz="2400" b="1" dirty="0" err="1">
                <a:solidFill>
                  <a:srgbClr val="00B0F0"/>
                </a:solidFill>
              </a:rPr>
              <a:t>однієї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нації</a:t>
            </a:r>
            <a:r>
              <a:rPr lang="ru-RU" sz="2400" b="1" dirty="0">
                <a:solidFill>
                  <a:srgbClr val="00B0F0"/>
                </a:solidFill>
              </a:rPr>
              <a:t>, не </a:t>
            </a:r>
            <a:r>
              <a:rPr lang="ru-RU" sz="2400" b="1" dirty="0" err="1">
                <a:solidFill>
                  <a:srgbClr val="00B0F0"/>
                </a:solidFill>
              </a:rPr>
              <a:t>однієї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країни</a:t>
            </a:r>
            <a:r>
              <a:rPr lang="ru-RU" sz="2400" b="1" dirty="0">
                <a:solidFill>
                  <a:srgbClr val="00B0F0"/>
                </a:solidFill>
              </a:rPr>
              <a:t>. СНІД </a:t>
            </a:r>
            <a:r>
              <a:rPr lang="ru-RU" sz="2400" b="1" dirty="0" err="1">
                <a:solidFill>
                  <a:srgbClr val="00B0F0"/>
                </a:solidFill>
              </a:rPr>
              <a:t>представляє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загрозу</a:t>
            </a:r>
            <a:r>
              <a:rPr lang="ru-RU" sz="2400" b="1" dirty="0">
                <a:solidFill>
                  <a:srgbClr val="00B0F0"/>
                </a:solidFill>
              </a:rPr>
              <a:t> для </a:t>
            </a:r>
            <a:r>
              <a:rPr lang="ru-RU" sz="2400" b="1" dirty="0" err="1">
                <a:solidFill>
                  <a:srgbClr val="00B0F0"/>
                </a:solidFill>
              </a:rPr>
              <a:t>всіх</a:t>
            </a:r>
            <a:r>
              <a:rPr lang="ru-RU" sz="2400" b="1" dirty="0">
                <a:solidFill>
                  <a:srgbClr val="00B0F0"/>
                </a:solidFill>
              </a:rPr>
              <a:t>. </a:t>
            </a:r>
            <a:r>
              <a:rPr lang="ru-RU" sz="2400" b="1" dirty="0" err="1">
                <a:solidFill>
                  <a:srgbClr val="00B0F0"/>
                </a:solidFill>
              </a:rPr>
              <a:t>Сьогодні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зусилля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багатьох</a:t>
            </a:r>
            <a:r>
              <a:rPr lang="ru-RU" sz="2400" b="1" dirty="0">
                <a:solidFill>
                  <a:srgbClr val="00B0F0"/>
                </a:solidFill>
              </a:rPr>
              <a:t> держав </a:t>
            </a:r>
            <a:r>
              <a:rPr lang="ru-RU" sz="2400" b="1" dirty="0" err="1">
                <a:solidFill>
                  <a:srgbClr val="00B0F0"/>
                </a:solidFill>
              </a:rPr>
              <a:t>спрямовані</a:t>
            </a:r>
            <a:r>
              <a:rPr lang="ru-RU" sz="2400" b="1" dirty="0">
                <a:solidFill>
                  <a:srgbClr val="00B0F0"/>
                </a:solidFill>
              </a:rPr>
              <a:t> на </a:t>
            </a:r>
            <a:r>
              <a:rPr lang="ru-RU" sz="2400" b="1" dirty="0" err="1">
                <a:solidFill>
                  <a:srgbClr val="00B0F0"/>
                </a:solidFill>
              </a:rPr>
              <a:t>профілактику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поширення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захворювання</a:t>
            </a:r>
            <a:r>
              <a:rPr lang="ru-RU" sz="2400" b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</a:rPr>
              <a:t>Заходи </a:t>
            </a:r>
            <a:r>
              <a:rPr lang="ru-RU" sz="2400" b="1" dirty="0" err="1">
                <a:solidFill>
                  <a:srgbClr val="00B0F0"/>
                </a:solidFill>
              </a:rPr>
              <a:t>Всесвітнього</a:t>
            </a:r>
            <a:r>
              <a:rPr lang="ru-RU" sz="2400" b="1" dirty="0">
                <a:solidFill>
                  <a:srgbClr val="00B0F0"/>
                </a:solidFill>
              </a:rPr>
              <a:t> дня </a:t>
            </a:r>
            <a:r>
              <a:rPr lang="ru-RU" sz="2400" b="1" dirty="0" err="1">
                <a:solidFill>
                  <a:srgbClr val="00B0F0"/>
                </a:solidFill>
              </a:rPr>
              <a:t>боротьби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зі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СНІДом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традиційно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відбуються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в </a:t>
            </a:r>
            <a:r>
              <a:rPr lang="ru-RU" sz="2400" b="1" dirty="0" err="1" smtClean="0">
                <a:solidFill>
                  <a:srgbClr val="00B0F0"/>
                </a:solidFill>
              </a:rPr>
              <a:t>нашому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ліцеї</a:t>
            </a:r>
            <a:r>
              <a:rPr lang="ru-RU" sz="2400" b="1" dirty="0" smtClean="0">
                <a:solidFill>
                  <a:srgbClr val="00B0F0"/>
                </a:solidFill>
              </a:rPr>
              <a:t>.</a:t>
            </a:r>
            <a:endParaRPr lang="ru-RU" sz="2400" b="1" dirty="0">
              <a:solidFill>
                <a:srgbClr val="00B0F0"/>
              </a:solidFill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48" y="4005064"/>
            <a:ext cx="3276363" cy="21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7928" y="1023269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9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29423"/>
            <a:ext cx="8334672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Заняття-тренінг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«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Кібербулінг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як проблема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порушення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прав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людини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9816" y="1650426"/>
            <a:ext cx="7542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Мета </a:t>
            </a:r>
            <a:r>
              <a:rPr lang="ru-RU" sz="2800" b="1" dirty="0" err="1">
                <a:solidFill>
                  <a:srgbClr val="00B0F0"/>
                </a:solidFill>
              </a:rPr>
              <a:t>тренінгу:ознайомити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учнів</a:t>
            </a:r>
            <a:r>
              <a:rPr lang="ru-RU" sz="2800" b="1" dirty="0">
                <a:solidFill>
                  <a:srgbClr val="00B0F0"/>
                </a:solidFill>
              </a:rPr>
              <a:t> з </a:t>
            </a:r>
            <a:r>
              <a:rPr lang="ru-RU" sz="2800" b="1" dirty="0" err="1">
                <a:solidFill>
                  <a:srgbClr val="00B0F0"/>
                </a:solidFill>
              </a:rPr>
              <a:t>поняттям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кібербулінг</a:t>
            </a:r>
            <a:r>
              <a:rPr lang="ru-RU" sz="2800" b="1" dirty="0">
                <a:solidFill>
                  <a:srgbClr val="00B0F0"/>
                </a:solidFill>
              </a:rPr>
              <a:t>; </a:t>
            </a:r>
            <a:r>
              <a:rPr lang="ru-RU" sz="2800" b="1" dirty="0" err="1">
                <a:solidFill>
                  <a:srgbClr val="00B0F0"/>
                </a:solidFill>
              </a:rPr>
              <a:t>розкрити</a:t>
            </a:r>
            <a:r>
              <a:rPr lang="ru-RU" sz="2800" b="1" dirty="0">
                <a:solidFill>
                  <a:srgbClr val="00B0F0"/>
                </a:solidFill>
              </a:rPr>
              <a:t> проблему «</a:t>
            </a:r>
            <a:r>
              <a:rPr lang="ru-RU" sz="2800" b="1" dirty="0" err="1">
                <a:solidFill>
                  <a:srgbClr val="00B0F0"/>
                </a:solidFill>
              </a:rPr>
              <a:t>розважального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медіанасильства</a:t>
            </a:r>
            <a:r>
              <a:rPr lang="ru-RU" sz="2800" b="1" dirty="0">
                <a:solidFill>
                  <a:srgbClr val="00B0F0"/>
                </a:solidFill>
              </a:rPr>
              <a:t>», </a:t>
            </a:r>
            <a:r>
              <a:rPr lang="ru-RU" sz="2800" b="1" dirty="0" err="1">
                <a:solidFill>
                  <a:srgbClr val="00B0F0"/>
                </a:solidFill>
              </a:rPr>
              <a:t>її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зв'язок</a:t>
            </a:r>
            <a:r>
              <a:rPr lang="ru-RU" sz="2800" b="1" dirty="0">
                <a:solidFill>
                  <a:srgbClr val="00B0F0"/>
                </a:solidFill>
              </a:rPr>
              <a:t> з </a:t>
            </a:r>
            <a:r>
              <a:rPr lang="ru-RU" sz="2800" b="1" dirty="0" err="1">
                <a:solidFill>
                  <a:srgbClr val="00B0F0"/>
                </a:solidFill>
              </a:rPr>
              <a:t>порушенням</a:t>
            </a:r>
            <a:r>
              <a:rPr lang="ru-RU" sz="2800" b="1" dirty="0">
                <a:solidFill>
                  <a:srgbClr val="00B0F0"/>
                </a:solidFill>
              </a:rPr>
              <a:t> прав </a:t>
            </a:r>
            <a:r>
              <a:rPr lang="ru-RU" sz="2800" b="1" dirty="0" err="1">
                <a:solidFill>
                  <a:srgbClr val="00B0F0"/>
                </a:solidFill>
              </a:rPr>
              <a:t>людини</a:t>
            </a:r>
            <a:r>
              <a:rPr lang="ru-RU" sz="2800" b="1" dirty="0">
                <a:solidFill>
                  <a:srgbClr val="00B0F0"/>
                </a:solidFill>
              </a:rPr>
              <a:t>; </a:t>
            </a:r>
            <a:r>
              <a:rPr lang="ru-RU" sz="2800" b="1" dirty="0" err="1">
                <a:solidFill>
                  <a:srgbClr val="00B0F0"/>
                </a:solidFill>
              </a:rPr>
              <a:t>показати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негативний</a:t>
            </a:r>
            <a:r>
              <a:rPr lang="ru-RU" sz="2800" b="1" dirty="0">
                <a:solidFill>
                  <a:srgbClr val="00B0F0"/>
                </a:solidFill>
              </a:rPr>
              <a:t>  </a:t>
            </a:r>
            <a:r>
              <a:rPr lang="ru-RU" sz="2800" b="1" dirty="0" err="1">
                <a:solidFill>
                  <a:srgbClr val="00B0F0"/>
                </a:solidFill>
              </a:rPr>
              <a:t>вплив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інформаційно-комунікативних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технологій</a:t>
            </a:r>
            <a:r>
              <a:rPr lang="ru-RU" sz="2800" b="1" dirty="0">
                <a:solidFill>
                  <a:srgbClr val="00B0F0"/>
                </a:solidFill>
              </a:rPr>
              <a:t> на </a:t>
            </a:r>
            <a:r>
              <a:rPr lang="ru-RU" sz="2800" b="1" dirty="0" err="1">
                <a:solidFill>
                  <a:srgbClr val="00B0F0"/>
                </a:solidFill>
              </a:rPr>
              <a:t>моделювання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поведінки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молоді</a:t>
            </a:r>
            <a:r>
              <a:rPr lang="ru-RU" sz="2800" b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0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2" y="263079"/>
            <a:ext cx="4896544" cy="367240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36" y="3520943"/>
            <a:ext cx="4269153" cy="32018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47" y="2925900"/>
            <a:ext cx="4491589" cy="33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РТФОЛІО вчителя англійської мови Ніжинської загальноосвітньої школи І-ІІІ  ступенів № 10 Ніжинської міської р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460432" cy="72008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25 листопада в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нашому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ліцеї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стартувала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Всеукраїнська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акція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«16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днів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проти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насильства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».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Мета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акції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—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привернення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уваги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громадськості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до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актуальних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для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українського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суспільства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проблем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подолання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насильства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в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сім’ї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,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протидії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торгівлі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людьми та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жорстокого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поводження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з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дітьми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, гендерного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насильства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та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забезпечення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рівних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прав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жінок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і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чоловіків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720080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Виготовлення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плакатів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«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Щасливе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дитинство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без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насильства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!»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10293" b="1459"/>
          <a:stretch/>
        </p:blipFill>
        <p:spPr>
          <a:xfrm>
            <a:off x="4644008" y="2960947"/>
            <a:ext cx="4356484" cy="2959337"/>
          </a:xfrm>
        </p:spPr>
      </p:pic>
      <p:pic>
        <p:nvPicPr>
          <p:cNvPr id="1026" name="Picture 2" descr="Виховна година &quot; Мій улюблений світ-без насильств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9" y="1436947"/>
            <a:ext cx="4057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Виготовлення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буклетів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«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Ми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проти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насильства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!»</a:t>
            </a:r>
          </a:p>
        </p:txBody>
      </p:sp>
      <p:pic>
        <p:nvPicPr>
          <p:cNvPr id="6" name="Объект 5" descr="C:\Users\Юля\Desktop\16 днів - 0003.tif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"/>
          <a:stretch/>
        </p:blipFill>
        <p:spPr bwMode="auto">
          <a:xfrm>
            <a:off x="251520" y="1417638"/>
            <a:ext cx="4240386" cy="3005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 descr="C:\Users\Юля\Desktop\16 днів - 0004.tif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"/>
          <a:stretch/>
        </p:blipFill>
        <p:spPr bwMode="auto">
          <a:xfrm>
            <a:off x="4589541" y="3429000"/>
            <a:ext cx="4222314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6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Акція</a:t>
            </a:r>
            <a:r>
              <a:rPr lang="ru-RU" sz="3600" b="1" dirty="0" smtClean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«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Наші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долоні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проти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насильства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!»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065150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B0F0"/>
                </a:solidFill>
              </a:rPr>
              <a:t>Серед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учнів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школи</a:t>
            </a:r>
            <a:r>
              <a:rPr lang="ru-RU" sz="3200" b="1" dirty="0">
                <a:solidFill>
                  <a:srgbClr val="00B0F0"/>
                </a:solidFill>
              </a:rPr>
              <a:t> </a:t>
            </a:r>
            <a:r>
              <a:rPr lang="ru-RU" sz="3200" b="1" dirty="0" err="1" smtClean="0">
                <a:solidFill>
                  <a:srgbClr val="00B0F0"/>
                </a:solidFill>
              </a:rPr>
              <a:t>було</a:t>
            </a:r>
            <a:r>
              <a:rPr lang="ru-RU" sz="3200" b="1" dirty="0" smtClean="0">
                <a:solidFill>
                  <a:srgbClr val="00B0F0"/>
                </a:solidFill>
              </a:rPr>
              <a:t> проведено </a:t>
            </a:r>
            <a:r>
              <a:rPr lang="ru-RU" sz="3200" b="1" dirty="0" err="1" smtClean="0">
                <a:solidFill>
                  <a:srgbClr val="00B0F0"/>
                </a:solidFill>
              </a:rPr>
              <a:t>акцію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>
                <a:solidFill>
                  <a:srgbClr val="00B0F0"/>
                </a:solidFill>
              </a:rPr>
              <a:t>"</a:t>
            </a:r>
            <a:r>
              <a:rPr lang="ru-RU" sz="3200" b="1" dirty="0" err="1">
                <a:solidFill>
                  <a:srgbClr val="00B0F0"/>
                </a:solidFill>
              </a:rPr>
              <a:t>Наші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долоньки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проти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насильства</a:t>
            </a:r>
            <a:r>
              <a:rPr lang="ru-RU" sz="3200" b="1" dirty="0">
                <a:solidFill>
                  <a:srgbClr val="00B0F0"/>
                </a:solidFill>
              </a:rPr>
              <a:t>". Таким чином </a:t>
            </a:r>
            <a:r>
              <a:rPr lang="ru-RU" sz="3200" b="1" dirty="0" err="1">
                <a:solidFill>
                  <a:srgbClr val="00B0F0"/>
                </a:solidFill>
              </a:rPr>
              <a:t>школярі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протестують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проти</a:t>
            </a:r>
            <a:r>
              <a:rPr lang="ru-RU" sz="3200" b="1" dirty="0">
                <a:solidFill>
                  <a:srgbClr val="00B0F0"/>
                </a:solidFill>
              </a:rPr>
              <a:t> зла і </a:t>
            </a:r>
            <a:r>
              <a:rPr lang="ru-RU" sz="3200" b="1" dirty="0" err="1">
                <a:solidFill>
                  <a:srgbClr val="00B0F0"/>
                </a:solidFill>
              </a:rPr>
              <a:t>несправедливості</a:t>
            </a:r>
            <a:r>
              <a:rPr lang="ru-RU" sz="3200" b="1" dirty="0">
                <a:solidFill>
                  <a:srgbClr val="00B0F0"/>
                </a:solidFill>
              </a:rPr>
              <a:t>. Проведений </a:t>
            </a:r>
            <a:r>
              <a:rPr lang="ru-RU" sz="3200" b="1" dirty="0" err="1">
                <a:solidFill>
                  <a:srgbClr val="00B0F0"/>
                </a:solidFill>
              </a:rPr>
              <a:t>захід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змусив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учнів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задуматись</a:t>
            </a:r>
            <a:r>
              <a:rPr lang="ru-RU" sz="3200" b="1" dirty="0">
                <a:solidFill>
                  <a:srgbClr val="00B0F0"/>
                </a:solidFill>
              </a:rPr>
              <a:t>  над </a:t>
            </a:r>
            <a:r>
              <a:rPr lang="ru-RU" sz="3200" b="1" dirty="0" err="1">
                <a:solidFill>
                  <a:srgbClr val="00B0F0"/>
                </a:solidFill>
              </a:rPr>
              <a:t>тим</a:t>
            </a:r>
            <a:r>
              <a:rPr lang="ru-RU" sz="3200" b="1" dirty="0">
                <a:solidFill>
                  <a:srgbClr val="00B0F0"/>
                </a:solidFill>
              </a:rPr>
              <a:t>, </a:t>
            </a:r>
            <a:r>
              <a:rPr lang="ru-RU" sz="3200" b="1" dirty="0" err="1">
                <a:solidFill>
                  <a:srgbClr val="00B0F0"/>
                </a:solidFill>
              </a:rPr>
              <a:t>що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кожен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із</a:t>
            </a:r>
            <a:r>
              <a:rPr lang="ru-RU" sz="3200" b="1" dirty="0">
                <a:solidFill>
                  <a:srgbClr val="00B0F0"/>
                </a:solidFill>
              </a:rPr>
              <a:t> нас </a:t>
            </a:r>
            <a:r>
              <a:rPr lang="ru-RU" sz="3200" b="1" dirty="0" err="1">
                <a:solidFill>
                  <a:srgbClr val="00B0F0"/>
                </a:solidFill>
              </a:rPr>
              <a:t>може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зробити</a:t>
            </a:r>
            <a:r>
              <a:rPr lang="ru-RU" sz="3200" b="1" dirty="0">
                <a:solidFill>
                  <a:srgbClr val="00B0F0"/>
                </a:solidFill>
              </a:rPr>
              <a:t> для того, </a:t>
            </a:r>
            <a:r>
              <a:rPr lang="ru-RU" sz="3200" b="1" dirty="0" err="1">
                <a:solidFill>
                  <a:srgbClr val="00B0F0"/>
                </a:solidFill>
              </a:rPr>
              <a:t>щоб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розірвати</a:t>
            </a:r>
            <a:r>
              <a:rPr lang="ru-RU" sz="3200" b="1" dirty="0">
                <a:solidFill>
                  <a:srgbClr val="00B0F0"/>
                </a:solidFill>
              </a:rPr>
              <a:t> коло </a:t>
            </a:r>
            <a:r>
              <a:rPr lang="ru-RU" sz="3200" b="1" dirty="0" err="1">
                <a:solidFill>
                  <a:srgbClr val="00B0F0"/>
                </a:solidFill>
              </a:rPr>
              <a:t>жорстокості</a:t>
            </a:r>
            <a:r>
              <a:rPr lang="ru-RU" sz="3200" b="1" dirty="0">
                <a:solidFill>
                  <a:srgbClr val="00B0F0"/>
                </a:solidFill>
              </a:rPr>
              <a:t> і </a:t>
            </a:r>
            <a:r>
              <a:rPr lang="ru-RU" sz="3200" b="1" dirty="0" err="1">
                <a:solidFill>
                  <a:srgbClr val="00B0F0"/>
                </a:solidFill>
              </a:rPr>
              <a:t>насильства</a:t>
            </a:r>
            <a:r>
              <a:rPr lang="ru-RU" sz="3200" b="1" dirty="0">
                <a:solidFill>
                  <a:srgbClr val="00B0F0"/>
                </a:solidFill>
              </a:rPr>
              <a:t>, </a:t>
            </a:r>
            <a:r>
              <a:rPr lang="ru-RU" sz="3200" b="1" dirty="0" err="1">
                <a:solidFill>
                  <a:srgbClr val="00B0F0"/>
                </a:solidFill>
              </a:rPr>
              <a:t>змінити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світ</a:t>
            </a:r>
            <a:r>
              <a:rPr lang="ru-RU" sz="3200" b="1" dirty="0">
                <a:solidFill>
                  <a:srgbClr val="00B0F0"/>
                </a:solidFill>
              </a:rPr>
              <a:t> на </a:t>
            </a:r>
            <a:r>
              <a:rPr lang="ru-RU" sz="3200" b="1" dirty="0" err="1">
                <a:solidFill>
                  <a:srgbClr val="00B0F0"/>
                </a:solidFill>
              </a:rPr>
              <a:t>краще</a:t>
            </a:r>
            <a:r>
              <a:rPr lang="ru-RU" sz="3200" b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6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Акція</a:t>
            </a:r>
            <a:r>
              <a:rPr lang="ru-RU" sz="3600" b="1" dirty="0" smtClean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«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Наші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долоні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проти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b="1" dirty="0" err="1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насильства</a:t>
            </a:r>
            <a:r>
              <a:rPr lang="ru-RU" sz="3600" b="1" dirty="0">
                <a:solidFill>
                  <a:srgbClr val="EB7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!»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/>
          <a:stretch/>
        </p:blipFill>
        <p:spPr>
          <a:xfrm>
            <a:off x="683568" y="3564636"/>
            <a:ext cx="4038600" cy="266891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60"/>
            <a:ext cx="4872541" cy="36544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9956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Тренінг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«Ми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проти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насильства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!»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2306" y="1417638"/>
            <a:ext cx="86901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</a:rPr>
              <a:t>З  метою </a:t>
            </a:r>
            <a:r>
              <a:rPr lang="ru-RU" sz="3200" dirty="0" err="1">
                <a:solidFill>
                  <a:srgbClr val="00B0F0"/>
                </a:solidFill>
              </a:rPr>
              <a:t>попередження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проявів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жорстокості</a:t>
            </a:r>
            <a:r>
              <a:rPr lang="ru-RU" sz="3200" dirty="0">
                <a:solidFill>
                  <a:srgbClr val="00B0F0"/>
                </a:solidFill>
              </a:rPr>
              <a:t> та </a:t>
            </a:r>
            <a:r>
              <a:rPr lang="ru-RU" sz="3200" dirty="0" err="1">
                <a:solidFill>
                  <a:srgbClr val="00B0F0"/>
                </a:solidFill>
              </a:rPr>
              <a:t>насилля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серед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учнівської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молоді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було</a:t>
            </a:r>
            <a:r>
              <a:rPr lang="ru-RU" sz="3200" dirty="0">
                <a:solidFill>
                  <a:srgbClr val="00B0F0"/>
                </a:solidFill>
              </a:rPr>
              <a:t> проведено </a:t>
            </a:r>
            <a:r>
              <a:rPr lang="ru-RU" sz="3200" dirty="0" err="1">
                <a:solidFill>
                  <a:srgbClr val="00B0F0"/>
                </a:solidFill>
              </a:rPr>
              <a:t>заняття-тренінг</a:t>
            </a:r>
            <a:r>
              <a:rPr lang="ru-RU" sz="3200" dirty="0">
                <a:solidFill>
                  <a:srgbClr val="00B0F0"/>
                </a:solidFill>
              </a:rPr>
              <a:t> " Ми </a:t>
            </a:r>
            <a:r>
              <a:rPr lang="ru-RU" sz="3200" dirty="0" err="1">
                <a:solidFill>
                  <a:srgbClr val="00B0F0"/>
                </a:solidFill>
              </a:rPr>
              <a:t>проти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насильства</a:t>
            </a:r>
            <a:r>
              <a:rPr lang="ru-RU" sz="3200" dirty="0">
                <a:solidFill>
                  <a:srgbClr val="00B0F0"/>
                </a:solidFill>
              </a:rPr>
              <a:t>".</a:t>
            </a:r>
          </a:p>
          <a:p>
            <a:r>
              <a:rPr lang="ru-RU" sz="3200" dirty="0">
                <a:solidFill>
                  <a:srgbClr val="00B0F0"/>
                </a:solidFill>
              </a:rPr>
              <a:t>У </a:t>
            </a:r>
            <a:r>
              <a:rPr lang="ru-RU" sz="3200" dirty="0" err="1">
                <a:solidFill>
                  <a:srgbClr val="00B0F0"/>
                </a:solidFill>
              </a:rPr>
              <a:t>сучасному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світі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поруч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із</a:t>
            </a:r>
            <a:r>
              <a:rPr lang="ru-RU" sz="3200" dirty="0">
                <a:solidFill>
                  <a:srgbClr val="00B0F0"/>
                </a:solidFill>
              </a:rPr>
              <a:t> добром та </a:t>
            </a:r>
            <a:r>
              <a:rPr lang="ru-RU" sz="3200" dirty="0" err="1">
                <a:solidFill>
                  <a:srgbClr val="00B0F0"/>
                </a:solidFill>
              </a:rPr>
              <a:t>радістю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вистачає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місця</a:t>
            </a:r>
            <a:r>
              <a:rPr lang="ru-RU" sz="3200" dirty="0">
                <a:solidFill>
                  <a:srgbClr val="00B0F0"/>
                </a:solidFill>
              </a:rPr>
              <a:t> для </a:t>
            </a:r>
            <a:r>
              <a:rPr lang="ru-RU" sz="3200" dirty="0" err="1">
                <a:solidFill>
                  <a:srgbClr val="00B0F0"/>
                </a:solidFill>
              </a:rPr>
              <a:t>жорстокості</a:t>
            </a:r>
            <a:r>
              <a:rPr lang="ru-RU" sz="3200" dirty="0">
                <a:solidFill>
                  <a:srgbClr val="00B0F0"/>
                </a:solidFill>
              </a:rPr>
              <a:t> та </a:t>
            </a:r>
            <a:r>
              <a:rPr lang="ru-RU" sz="3200" dirty="0" err="1">
                <a:solidFill>
                  <a:srgbClr val="00B0F0"/>
                </a:solidFill>
              </a:rPr>
              <a:t>насильства</a:t>
            </a:r>
            <a:r>
              <a:rPr lang="ru-RU" sz="3200" dirty="0">
                <a:solidFill>
                  <a:srgbClr val="00B0F0"/>
                </a:solidFill>
              </a:rPr>
              <a:t>. </a:t>
            </a:r>
            <a:r>
              <a:rPr lang="ru-RU" sz="3200" dirty="0" err="1">
                <a:solidFill>
                  <a:srgbClr val="00B0F0"/>
                </a:solidFill>
              </a:rPr>
              <a:t>Насильству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дорослих</a:t>
            </a:r>
            <a:r>
              <a:rPr lang="ru-RU" sz="3200" dirty="0">
                <a:solidFill>
                  <a:srgbClr val="00B0F0"/>
                </a:solidFill>
              </a:rPr>
              <a:t> над </a:t>
            </a:r>
            <a:r>
              <a:rPr lang="ru-RU" sz="3200" dirty="0" err="1">
                <a:solidFill>
                  <a:srgbClr val="00B0F0"/>
                </a:solidFill>
              </a:rPr>
              <a:t>дітьми</a:t>
            </a:r>
            <a:r>
              <a:rPr lang="ru-RU" sz="3200" dirty="0">
                <a:solidFill>
                  <a:srgbClr val="00B0F0"/>
                </a:solidFill>
              </a:rPr>
              <a:t>, </a:t>
            </a:r>
            <a:r>
              <a:rPr lang="ru-RU" sz="3200" dirty="0" err="1">
                <a:solidFill>
                  <a:srgbClr val="00B0F0"/>
                </a:solidFill>
              </a:rPr>
              <a:t>жорстокості</a:t>
            </a:r>
            <a:r>
              <a:rPr lang="ru-RU" sz="3200" dirty="0">
                <a:solidFill>
                  <a:srgbClr val="00B0F0"/>
                </a:solidFill>
              </a:rPr>
              <a:t> одних </a:t>
            </a:r>
            <a:r>
              <a:rPr lang="ru-RU" sz="3200" dirty="0" err="1">
                <a:solidFill>
                  <a:srgbClr val="00B0F0"/>
                </a:solidFill>
              </a:rPr>
              <a:t>дітей</a:t>
            </a:r>
            <a:r>
              <a:rPr lang="ru-RU" sz="3200" dirty="0">
                <a:solidFill>
                  <a:srgbClr val="00B0F0"/>
                </a:solidFill>
              </a:rPr>
              <a:t> по </a:t>
            </a:r>
            <a:r>
              <a:rPr lang="ru-RU" sz="3200" dirty="0" err="1">
                <a:solidFill>
                  <a:srgbClr val="00B0F0"/>
                </a:solidFill>
              </a:rPr>
              <a:t>відношенню</a:t>
            </a:r>
            <a:r>
              <a:rPr lang="ru-RU" sz="3200" dirty="0">
                <a:solidFill>
                  <a:srgbClr val="00B0F0"/>
                </a:solidFill>
              </a:rPr>
              <a:t> до </a:t>
            </a:r>
            <a:r>
              <a:rPr lang="ru-RU" sz="3200" dirty="0" err="1">
                <a:solidFill>
                  <a:srgbClr val="00B0F0"/>
                </a:solidFill>
              </a:rPr>
              <a:t>інших</a:t>
            </a:r>
            <a:r>
              <a:rPr lang="ru-RU" sz="3200" dirty="0">
                <a:solidFill>
                  <a:srgbClr val="00B0F0"/>
                </a:solidFill>
              </a:rPr>
              <a:t>… </a:t>
            </a:r>
            <a:r>
              <a:rPr lang="ru-RU" sz="3200" dirty="0" err="1">
                <a:solidFill>
                  <a:srgbClr val="00B0F0"/>
                </a:solidFill>
              </a:rPr>
              <a:t>Змінити</a:t>
            </a:r>
            <a:r>
              <a:rPr lang="ru-RU" sz="3200" dirty="0">
                <a:solidFill>
                  <a:srgbClr val="00B0F0"/>
                </a:solidFill>
              </a:rPr>
              <a:t> наш </a:t>
            </a:r>
            <a:r>
              <a:rPr lang="ru-RU" sz="3200" dirty="0" err="1">
                <a:solidFill>
                  <a:srgbClr val="00B0F0"/>
                </a:solidFill>
              </a:rPr>
              <a:t>світ</a:t>
            </a:r>
            <a:r>
              <a:rPr lang="ru-RU" sz="3200" dirty="0">
                <a:solidFill>
                  <a:srgbClr val="00B0F0"/>
                </a:solidFill>
              </a:rPr>
              <a:t> і </a:t>
            </a:r>
            <a:r>
              <a:rPr lang="ru-RU" sz="3200" dirty="0" err="1">
                <a:solidFill>
                  <a:srgbClr val="00B0F0"/>
                </a:solidFill>
              </a:rPr>
              <a:t>зробити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його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лише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добрим</a:t>
            </a:r>
            <a:r>
              <a:rPr lang="ru-RU" sz="3200" dirty="0">
                <a:solidFill>
                  <a:srgbClr val="00B0F0"/>
                </a:solidFill>
              </a:rPr>
              <a:t> за один день не </a:t>
            </a:r>
            <a:r>
              <a:rPr lang="ru-RU" sz="3200" dirty="0" err="1">
                <a:solidFill>
                  <a:srgbClr val="00B0F0"/>
                </a:solidFill>
              </a:rPr>
              <a:t>вдасться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нікому</a:t>
            </a:r>
            <a:r>
              <a:rPr lang="ru-RU" sz="3200" dirty="0">
                <a:solidFill>
                  <a:srgbClr val="00B0F0"/>
                </a:solidFill>
              </a:rPr>
              <a:t>, але </a:t>
            </a:r>
            <a:r>
              <a:rPr lang="ru-RU" sz="3200" dirty="0" err="1">
                <a:solidFill>
                  <a:srgbClr val="00B0F0"/>
                </a:solidFill>
              </a:rPr>
              <a:t>можна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принаймні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спробувати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зменшити</a:t>
            </a:r>
            <a:r>
              <a:rPr lang="ru-RU" sz="3200" dirty="0">
                <a:solidFill>
                  <a:srgbClr val="00B0F0"/>
                </a:solidFill>
              </a:rPr>
              <a:t> число зла.</a:t>
            </a:r>
            <a:endParaRPr lang="ru-RU" sz="3200" dirty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0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038600" cy="30289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80"/>
            <a:ext cx="4038600" cy="302895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068960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0344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48" y="442585"/>
            <a:ext cx="4038600" cy="30289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80" y="3649638"/>
            <a:ext cx="3851920" cy="2888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3306130"/>
            <a:ext cx="4506748" cy="33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9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FFABA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148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Times New Roman</vt:lpstr>
      <vt:lpstr>Arial</vt:lpstr>
      <vt:lpstr>Matilda</vt:lpstr>
      <vt:lpstr>Тема Office</vt:lpstr>
      <vt:lpstr>Презентация PowerPoint</vt:lpstr>
      <vt:lpstr>25 листопада в нашому ліцеї стартувала Всеукраїнська акція «16 днів проти насильства». Мета акції — привернення уваги громадськості до актуальних для українського суспільства проблем подолання насильства в сім’ї, протидії торгівлі людьми та жорстокого поводження з дітьми, гендерного насильства та забезпечення рівних прав жінок і чоловіків.</vt:lpstr>
      <vt:lpstr>Виготовлення плакатів  «Щасливе дитинство без насильства!»</vt:lpstr>
      <vt:lpstr>Виготовлення буклетів  «Ми проти насильства!»</vt:lpstr>
      <vt:lpstr>Акція «Наші долоні проти насильства!» </vt:lpstr>
      <vt:lpstr>Акція «Наші долоні проти насильства!» </vt:lpstr>
      <vt:lpstr>Тренінг «Ми проти насильства!»</vt:lpstr>
      <vt:lpstr>Презентация PowerPoint</vt:lpstr>
      <vt:lpstr>Презентация PowerPoint</vt:lpstr>
      <vt:lpstr>Презентация PowerPoint</vt:lpstr>
      <vt:lpstr>Тренінг «Ми проти насильства!»</vt:lpstr>
      <vt:lpstr>Тренінг «Стоп булінг»</vt:lpstr>
      <vt:lpstr>Презентация PowerPoint</vt:lpstr>
      <vt:lpstr>Акція «Червона стрічка» </vt:lpstr>
      <vt:lpstr>Презентация PowerPoint</vt:lpstr>
      <vt:lpstr> Заняття-тренінг «Кібербулінг як проблема порушення прав людини».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119</cp:revision>
  <dcterms:created xsi:type="dcterms:W3CDTF">2013-08-23T08:38:35Z</dcterms:created>
  <dcterms:modified xsi:type="dcterms:W3CDTF">2020-12-14T19:29:10Z</dcterms:modified>
</cp:coreProperties>
</file>